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1C865F7A-81FC-4D34-B648-9FB6757C3ED9}">
  <a:tblStyle styleId="{1C865F7A-81FC-4D34-B648-9FB6757C3ED9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73DB887D-11D1-4992-AEC5-894AB1BCECF9}" styleName="Table_1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9431CE14-7095-4462-8B3D-4164ED235DAA}" styleName="Table_2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A4E8C08A-57F0-4A5D-A905-1D9BA9935F50}" styleName="Table_3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A6BF752F-9E63-4A21-80DC-D480600BCE86}" styleName="Table_4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3AC2F066-32B5-4B8C-9491-7097E918A805}" styleName="Table_5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7ABB9BB4-5C22-4903-944E-CC604599DD42}" styleName="Table_6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A561FA74-4A25-4B3F-A1EF-045CE2CA4BE1}" styleName="Table_7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6CD86EB4-7211-45D8-9340-1A08B3C88DF1}" styleName="Table_8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D4708243-1F7E-400A-8F02-AF4A158EE834}" styleName="Table_9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BA2A50D0-775A-484D-8FBE-612C902F1FC7}" styleName="Table_1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ProximaNova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bold.fntdata"/><Relationship Id="rId6" Type="http://schemas.openxmlformats.org/officeDocument/2006/relationships/slide" Target="slides/slide1.xml"/><Relationship Id="rId18" Type="http://schemas.openxmlformats.org/officeDocument/2006/relationships/font" Target="fonts/ProximaNov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-GB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Relationship Id="rId4" Type="http://schemas.openxmlformats.org/officeDocument/2006/relationships/image" Target="../media/image0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9.png"/><Relationship Id="rId4" Type="http://schemas.openxmlformats.org/officeDocument/2006/relationships/image" Target="../media/image0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-5025" y="1730550"/>
            <a:ext cx="9154199" cy="892199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404175" y="1973575"/>
            <a:ext cx="8325599" cy="17406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l">
              <a:spcBef>
                <a:spcPts val="0"/>
              </a:spcBef>
              <a:buNone/>
            </a:pPr>
            <a:r>
              <a:rPr b="1" lang="en-GB" sz="1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Team Name: </a:t>
            </a:r>
            <a:r>
              <a:rPr lang="en-GB" sz="1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Kaitodkrob 				</a:t>
            </a:r>
            <a:r>
              <a:rPr b="1" lang="en-GB" sz="1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Colour:</a:t>
            </a:r>
            <a:r>
              <a:rPr lang="en-GB" sz="1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 Cyan 				</a:t>
            </a:r>
            <a:r>
              <a:rPr b="1" lang="en-GB" sz="1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Section:</a:t>
            </a:r>
            <a:r>
              <a:rPr lang="en-GB" sz="1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 G6 Team 1</a:t>
            </a:r>
          </a:p>
          <a:p>
            <a:pPr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-GB" sz="1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Team Members:</a:t>
            </a:r>
          </a:p>
          <a:p>
            <a:pPr lvl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Brendon Koh Keng Siong 				</a:t>
            </a:r>
            <a:r>
              <a:rPr b="1" lang="en-GB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Project Manager</a:t>
            </a:r>
          </a:p>
          <a:p>
            <a:pPr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Tan Kah Sheng (Zack)				Secretary</a:t>
            </a:r>
          </a:p>
          <a:p>
            <a:pPr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Alvin Tan Yong Ming				Member</a:t>
            </a:r>
          </a:p>
          <a:p>
            <a:pPr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Mui Soon Wan (Teresa)				Member</a:t>
            </a:r>
          </a:p>
          <a:p>
            <a:pPr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Dawn Tan						Member</a:t>
            </a:r>
          </a:p>
          <a:p>
            <a:pPr lvl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Ananphumtriphop Turian (Lin)			Member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32" name="Shape 32"/>
          <p:cNvSpPr/>
          <p:nvPr/>
        </p:nvSpPr>
        <p:spPr>
          <a:xfrm>
            <a:off x="-15225" y="-10050"/>
            <a:ext cx="9164400" cy="1740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33" name="Shape 33"/>
          <p:cNvSpPr txBox="1"/>
          <p:nvPr>
            <p:ph type="ctrTitle"/>
          </p:nvPr>
        </p:nvSpPr>
        <p:spPr>
          <a:xfrm>
            <a:off x="680775" y="280342"/>
            <a:ext cx="7772400" cy="1159799"/>
          </a:xfrm>
          <a:prstGeom prst="rect">
            <a:avLst/>
          </a:prstGeom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Supervisor Meeting 1</a:t>
            </a:r>
          </a:p>
        </p:txBody>
      </p:sp>
      <p:pic>
        <p:nvPicPr>
          <p:cNvPr id="34" name="Shape 34"/>
          <p:cNvPicPr preferRelativeResize="0"/>
          <p:nvPr/>
        </p:nvPicPr>
        <p:blipFill rotWithShape="1">
          <a:blip r:embed="rId3">
            <a:alphaModFix/>
          </a:blip>
          <a:srcRect b="7114" l="0" r="0" t="0"/>
          <a:stretch/>
        </p:blipFill>
        <p:spPr>
          <a:xfrm>
            <a:off x="6430325" y="2622750"/>
            <a:ext cx="2718850" cy="25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6975" y="1951937"/>
            <a:ext cx="449426" cy="44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75" y="-10050"/>
            <a:ext cx="9144000" cy="1148699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sp>
        <p:nvSpPr>
          <p:cNvPr id="147" name="Shape 147"/>
          <p:cNvSpPr txBox="1"/>
          <p:nvPr>
            <p:ph type="title"/>
          </p:nvPr>
        </p:nvSpPr>
        <p:spPr>
          <a:xfrm>
            <a:off x="457200" y="15515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Problems/Issues Faced (Iteration 1)</a:t>
            </a:r>
          </a:p>
        </p:txBody>
      </p:sp>
      <p:graphicFrame>
        <p:nvGraphicFramePr>
          <p:cNvPr id="148" name="Shape 148"/>
          <p:cNvGraphicFramePr/>
          <p:nvPr/>
        </p:nvGraphicFramePr>
        <p:xfrm>
          <a:off x="0" y="113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{D4708243-1F7E-400A-8F02-AF4A158EE834}</a:tableStyleId>
              </a:tblPr>
              <a:tblGrid>
                <a:gridCol w="4490200"/>
                <a:gridCol w="4654775"/>
              </a:tblGrid>
              <a:tr h="738775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b="1" lang="en-GB" sz="1800">
                          <a:solidFill>
                            <a:srgbClr val="F3F3F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Problems/Issues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r">
                        <a:spcBef>
                          <a:spcPts val="0"/>
                        </a:spcBef>
                        <a:buNone/>
                      </a:pPr>
                      <a:r>
                        <a:rPr b="1" lang="en-GB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r>
                        <a:rPr b="1" lang="en-GB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Mitigation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9F9F9"/>
                    </a:solidFill>
                  </a:tcPr>
                </a:tc>
              </a:tr>
              <a:tr h="11942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3F3F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Different naming conventions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5B0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3F3F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PM called for a meeting to standardize the conventions used. (e.g. method names &amp; class names)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8858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3F3F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Difficult to estimate duration required for each PP session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E1E0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3F3F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 used pessimistic approach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E5C16"/>
                    </a:solidFill>
                  </a:tcPr>
                </a:tc>
              </a:tr>
              <a:tr h="119420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3F3F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Project group has to learn about new software required for the projects. </a:t>
                      </a:r>
                    </a:p>
                    <a:p>
                      <a:pPr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3F3F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(e.g. OpenShift &amp; GitHub)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5B0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3F3F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Learning time is included in schedule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</a:tbl>
          </a:graphicData>
        </a:graphic>
      </p:graphicFrame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 b="6323" l="0" r="0" t="0"/>
          <a:stretch/>
        </p:blipFill>
        <p:spPr>
          <a:xfrm>
            <a:off x="4489225" y="1138637"/>
            <a:ext cx="789149" cy="73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4">
            <a:alphaModFix/>
          </a:blip>
          <a:srcRect b="6323" l="0" r="0" t="0"/>
          <a:stretch/>
        </p:blipFill>
        <p:spPr>
          <a:xfrm>
            <a:off x="3700075" y="1138650"/>
            <a:ext cx="789149" cy="739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b="5329" l="0" r="0" t="0"/>
          <a:stretch/>
        </p:blipFill>
        <p:spPr>
          <a:xfrm>
            <a:off x="4916473" y="1138650"/>
            <a:ext cx="4240601" cy="401439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75" y="-10050"/>
            <a:ext cx="9144000" cy="114869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457275" y="13560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Goals for Iteration 2</a:t>
            </a:r>
          </a:p>
        </p:txBody>
      </p:sp>
      <p:graphicFrame>
        <p:nvGraphicFramePr>
          <p:cNvPr id="158" name="Shape 158"/>
          <p:cNvGraphicFramePr/>
          <p:nvPr/>
        </p:nvGraphicFramePr>
        <p:xfrm>
          <a:off x="75" y="113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{BA2A50D0-775A-484D-8FBE-612C902F1FC7}</a:tableStyleId>
              </a:tblPr>
              <a:tblGrid>
                <a:gridCol w="2458200"/>
                <a:gridCol w="2458200"/>
              </a:tblGrid>
              <a:tr h="1003600"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b="1" lang="en-GB" sz="2400">
                          <a:solidFill>
                            <a:srgbClr val="F3F3F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Task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b="1" lang="en-GB" sz="2400">
                          <a:solidFill>
                            <a:srgbClr val="F3F3F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Goal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595959"/>
                    </a:solidFill>
                  </a:tcPr>
                </a:tc>
              </a:tr>
              <a:tr h="1003600"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Login UI and Logic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Fully functional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4DC"/>
                    </a:solidFill>
                  </a:tcPr>
                </a:tc>
              </a:tr>
              <a:tr h="1003600"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Bootstrap UI and Logic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6D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Fully functional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</a:tr>
              <a:tr h="1003600"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Relevant diagrams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Updated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4D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75" y="-10050"/>
            <a:ext cx="9144000" cy="1148699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64" name="Shape 164"/>
          <p:cNvSpPr txBox="1"/>
          <p:nvPr>
            <p:ph type="title"/>
          </p:nvPr>
        </p:nvSpPr>
        <p:spPr>
          <a:xfrm>
            <a:off x="457275" y="13560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Q &amp; A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296628"/>
            <a:ext cx="4923500" cy="338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/>
          <p:cNvPicPr preferRelativeResize="0"/>
          <p:nvPr/>
        </p:nvPicPr>
        <p:blipFill rotWithShape="1">
          <a:blip r:embed="rId3">
            <a:alphaModFix/>
          </a:blip>
          <a:srcRect b="4150" l="0" r="0" t="0"/>
          <a:stretch/>
        </p:blipFill>
        <p:spPr>
          <a:xfrm>
            <a:off x="4965550" y="1138650"/>
            <a:ext cx="4178448" cy="40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/>
          <p:nvPr/>
        </p:nvSpPr>
        <p:spPr>
          <a:xfrm>
            <a:off x="75" y="-10050"/>
            <a:ext cx="9144000" cy="1148699"/>
          </a:xfrm>
          <a:prstGeom prst="rect">
            <a:avLst/>
          </a:prstGeom>
          <a:solidFill>
            <a:srgbClr val="4C113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42" name="Shape 42"/>
          <p:cNvSpPr txBox="1"/>
          <p:nvPr>
            <p:ph type="title"/>
          </p:nvPr>
        </p:nvSpPr>
        <p:spPr>
          <a:xfrm>
            <a:off x="457200" y="13560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</a:p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-81250" y="133922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914400" rtl="0">
              <a:lnSpc>
                <a:spcPct val="200000"/>
              </a:lnSpc>
              <a:spcBef>
                <a:spcPts val="0"/>
              </a:spcBef>
              <a:buSzPct val="100000"/>
              <a:buFont typeface="Proxima Nova"/>
              <a:buAutoNum type="arabicPeriod"/>
            </a:pP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Functions Overview</a:t>
            </a:r>
          </a:p>
          <a:p>
            <a:pPr indent="-317500" lvl="0" marL="914400" rtl="0">
              <a:lnSpc>
                <a:spcPct val="200000"/>
              </a:lnSpc>
              <a:spcBef>
                <a:spcPts val="0"/>
              </a:spcBef>
              <a:buSzPct val="100000"/>
              <a:buFont typeface="Proxima Nova"/>
              <a:buAutoNum type="arabicPeriod"/>
            </a:pP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Important Deadlines</a:t>
            </a:r>
          </a:p>
          <a:p>
            <a:pPr indent="-317500" lvl="0" marL="914400" rtl="0">
              <a:lnSpc>
                <a:spcPct val="200000"/>
              </a:lnSpc>
              <a:spcBef>
                <a:spcPts val="0"/>
              </a:spcBef>
              <a:buSzPct val="100000"/>
              <a:buFont typeface="Proxima Nova"/>
              <a:buAutoNum type="arabicPeriod"/>
            </a:pP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Planned Schedule</a:t>
            </a:r>
          </a:p>
          <a:p>
            <a:pPr indent="-317500" lvl="0" marL="914400" rtl="0">
              <a:lnSpc>
                <a:spcPct val="200000"/>
              </a:lnSpc>
              <a:spcBef>
                <a:spcPts val="0"/>
              </a:spcBef>
              <a:buSzPct val="100000"/>
              <a:buFont typeface="Proxima Nova"/>
              <a:buAutoNum type="arabicPeriod"/>
            </a:pP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Role Rotation Plan</a:t>
            </a:r>
          </a:p>
          <a:p>
            <a:pPr indent="-317500" lvl="0" marL="914400" rtl="0">
              <a:lnSpc>
                <a:spcPct val="200000"/>
              </a:lnSpc>
              <a:spcBef>
                <a:spcPts val="0"/>
              </a:spcBef>
              <a:buSzPct val="100000"/>
              <a:buFont typeface="Proxima Nova"/>
              <a:buAutoNum type="arabicPeriod"/>
            </a:pP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Critical Path</a:t>
            </a:r>
          </a:p>
          <a:p>
            <a:pPr indent="-317500" lvl="0" marL="914400" rtl="0">
              <a:lnSpc>
                <a:spcPct val="200000"/>
              </a:lnSpc>
              <a:spcBef>
                <a:spcPts val="0"/>
              </a:spcBef>
              <a:buSzPct val="100000"/>
              <a:buFont typeface="Proxima Nova"/>
              <a:buAutoNum type="arabicPeriod"/>
            </a:pP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Iteration 1 Breakdown</a:t>
            </a:r>
          </a:p>
          <a:p>
            <a:pPr indent="-317500" lvl="0" marL="914400" rtl="0">
              <a:lnSpc>
                <a:spcPct val="200000"/>
              </a:lnSpc>
              <a:spcBef>
                <a:spcPts val="0"/>
              </a:spcBef>
              <a:buSzPct val="100000"/>
              <a:buFont typeface="Proxima Nova"/>
              <a:buAutoNum type="arabicPeriod"/>
            </a:pP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Schedule Metrics</a:t>
            </a:r>
          </a:p>
          <a:p>
            <a:pPr indent="-317500" lvl="0" marL="914400" rtl="0">
              <a:lnSpc>
                <a:spcPct val="200000"/>
              </a:lnSpc>
              <a:spcBef>
                <a:spcPts val="0"/>
              </a:spcBef>
              <a:buSzPct val="100000"/>
              <a:buFont typeface="Proxima Nova"/>
              <a:buAutoNum type="arabicPeriod"/>
            </a:pPr>
            <a:r>
              <a:rPr lang="en-GB" sz="1400">
                <a:latin typeface="Proxima Nova"/>
                <a:ea typeface="Proxima Nova"/>
                <a:cs typeface="Proxima Nova"/>
                <a:sym typeface="Proxima Nova"/>
              </a:rPr>
              <a:t>Issues Faced &amp; Mitigation Plan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75" y="3100350"/>
            <a:ext cx="4904699" cy="20433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49" name="Shape 49"/>
          <p:cNvSpPr/>
          <p:nvPr/>
        </p:nvSpPr>
        <p:spPr>
          <a:xfrm>
            <a:off x="0" y="1138650"/>
            <a:ext cx="4904699" cy="19617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>
            <a:off x="75" y="-10050"/>
            <a:ext cx="9144000" cy="1148699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51" name="Shape 51"/>
          <p:cNvSpPr txBox="1"/>
          <p:nvPr>
            <p:ph type="title"/>
          </p:nvPr>
        </p:nvSpPr>
        <p:spPr>
          <a:xfrm>
            <a:off x="457200" y="13560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Functions Overview</a:t>
            </a:r>
          </a:p>
        </p:txBody>
      </p:sp>
      <p:pic>
        <p:nvPicPr>
          <p:cNvPr id="52" name="Shape 52"/>
          <p:cNvPicPr preferRelativeResize="0"/>
          <p:nvPr/>
        </p:nvPicPr>
        <p:blipFill rotWithShape="1">
          <a:blip r:embed="rId3">
            <a:alphaModFix/>
          </a:blip>
          <a:srcRect b="5535" l="0" r="0" t="0"/>
          <a:stretch/>
        </p:blipFill>
        <p:spPr>
          <a:xfrm>
            <a:off x="4904700" y="1138650"/>
            <a:ext cx="4239349" cy="400484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 txBox="1"/>
          <p:nvPr>
            <p:ph idx="1" type="body"/>
          </p:nvPr>
        </p:nvSpPr>
        <p:spPr>
          <a:xfrm>
            <a:off x="-315375" y="123250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901700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FFFFFF"/>
              </a:buClr>
              <a:buSzPct val="100000"/>
              <a:buFont typeface="Proxima Nova"/>
              <a:buAutoNum type="arabicPeriod"/>
            </a:pPr>
            <a:r>
              <a:rPr lang="en-GB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Login (Blue)</a:t>
            </a:r>
          </a:p>
          <a:p>
            <a:pPr indent="-317500" lvl="0" marL="901700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FFFFFF"/>
              </a:buClr>
              <a:buSzPct val="100000"/>
              <a:buFont typeface="Proxima Nova"/>
              <a:buAutoNum type="arabicPeriod"/>
            </a:pPr>
            <a:r>
              <a:rPr lang="en-GB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Basic App Usage Report (Blue)</a:t>
            </a:r>
          </a:p>
          <a:p>
            <a:pPr indent="-317500" lvl="0" marL="901700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FFFFFF"/>
              </a:buClr>
              <a:buSzPct val="100000"/>
              <a:buFont typeface="Proxima Nova"/>
              <a:buAutoNum type="arabicPeriod"/>
            </a:pPr>
            <a:r>
              <a:rPr lang="en-GB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Top-k App Usage Report (Blue)</a:t>
            </a:r>
          </a:p>
          <a:p>
            <a:pPr indent="-317500" lvl="0" marL="901700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FFFFFF"/>
              </a:buClr>
              <a:buSzPct val="100000"/>
              <a:buFont typeface="Proxima Nova"/>
              <a:buAutoNum type="arabicPeriod"/>
            </a:pPr>
            <a:r>
              <a:rPr lang="en-GB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Smartphone Overuse Report (Blue)</a:t>
            </a:r>
          </a:p>
          <a:p>
            <a:pPr indent="-317500" lvl="0" marL="901700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FFFFFF"/>
              </a:buClr>
              <a:buSzPct val="100000"/>
              <a:buFont typeface="Proxima Nova"/>
              <a:buAutoNum type="arabicPeriod"/>
            </a:pPr>
            <a:r>
              <a:rPr lang="en-GB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Dual Interfaces (Web UI and Web Services) (Blue)</a:t>
            </a:r>
          </a:p>
          <a:p>
            <a:pPr lvl="0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901700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FFFFFF"/>
              </a:buClr>
              <a:buSzPct val="100000"/>
              <a:buFont typeface="Proxima Nova"/>
              <a:buAutoNum type="arabicPeriod"/>
            </a:pPr>
            <a:r>
              <a:rPr lang="en-GB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Loading Location Data (Green)</a:t>
            </a:r>
          </a:p>
          <a:p>
            <a:pPr indent="-317500" lvl="0" marL="901700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FFFFFF"/>
              </a:buClr>
              <a:buSzPct val="100000"/>
              <a:buFont typeface="Proxima Nova"/>
              <a:buAutoNum type="arabicPeriod"/>
            </a:pPr>
            <a:r>
              <a:rPr lang="en-GB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Deletion of Data (Green)</a:t>
            </a:r>
          </a:p>
          <a:p>
            <a:pPr indent="-317500" lvl="0" marL="901700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FFFFFF"/>
              </a:buClr>
              <a:buSzPct val="100000"/>
              <a:buFont typeface="Proxima Nova"/>
              <a:buAutoNum type="arabicPeriod"/>
            </a:pPr>
            <a:r>
              <a:rPr lang="en-GB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Smartphone Usage Heatmap (Green)</a:t>
            </a:r>
          </a:p>
          <a:p>
            <a:pPr indent="-317500" lvl="0" marL="901700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FFFFFF"/>
              </a:buClr>
              <a:buSzPct val="100000"/>
              <a:buFont typeface="Proxima Nova"/>
              <a:buAutoNum type="arabicPeriod"/>
            </a:pPr>
            <a:r>
              <a:rPr lang="en-GB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Social Activeness Report (Green)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 b="7315" l="10871" r="10863" t="6514"/>
          <a:stretch/>
        </p:blipFill>
        <p:spPr>
          <a:xfrm>
            <a:off x="5506575" y="1138650"/>
            <a:ext cx="3637423" cy="4004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9" name="Shape 59"/>
          <p:cNvGraphicFramePr/>
          <p:nvPr/>
        </p:nvGraphicFramePr>
        <p:xfrm>
          <a:off x="0" y="109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{1C865F7A-81FC-4D34-B648-9FB6757C3ED9}</a:tableStyleId>
              </a:tblPr>
              <a:tblGrid>
                <a:gridCol w="1538475"/>
                <a:gridCol w="2217575"/>
                <a:gridCol w="1760000"/>
              </a:tblGrid>
              <a:tr h="5804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solidFill>
                            <a:srgbClr val="274E13"/>
                          </a:solidFill>
                        </a:rPr>
                        <a:t>Week Number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solidFill>
                            <a:srgbClr val="274E13"/>
                          </a:solidFill>
                        </a:rPr>
                        <a:t>Assessment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FE2B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solidFill>
                            <a:srgbClr val="274E13"/>
                          </a:solidFill>
                        </a:rPr>
                        <a:t>Project Manager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5804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073763"/>
                          </a:solidFill>
                        </a:rPr>
                        <a:t>6 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6D8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073763"/>
                          </a:solidFill>
                        </a:rPr>
                        <a:t>Supervisor Meeting 1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073763"/>
                          </a:solidFill>
                        </a:rPr>
                        <a:t>Brendon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6D8E9"/>
                    </a:solidFill>
                  </a:tcPr>
                </a:tc>
              </a:tr>
              <a:tr h="5804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073763"/>
                          </a:solidFill>
                        </a:rPr>
                        <a:t>7 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3E6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073763"/>
                          </a:solidFill>
                        </a:rPr>
                        <a:t>PM Review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D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073763"/>
                          </a:solidFill>
                        </a:rPr>
                        <a:t>Teresa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3E6F8"/>
                    </a:solidFill>
                  </a:tcPr>
                </a:tc>
              </a:tr>
              <a:tr h="5804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073763"/>
                          </a:solidFill>
                        </a:rPr>
                        <a:t>9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6D8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073763"/>
                          </a:solidFill>
                        </a:rPr>
                        <a:t>Supervisor Meeting 2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073763"/>
                          </a:solidFill>
                        </a:rPr>
                        <a:t>Zack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6D8E9"/>
                    </a:solidFill>
                  </a:tcPr>
                </a:tc>
              </a:tr>
              <a:tr h="5804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073763"/>
                          </a:solidFill>
                        </a:rPr>
                        <a:t>11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3E6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073763"/>
                          </a:solidFill>
                        </a:rPr>
                        <a:t>Supervisor Meeting 3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D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073763"/>
                          </a:solidFill>
                        </a:rPr>
                        <a:t>Lin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3E6F8"/>
                    </a:solidFill>
                  </a:tcPr>
                </a:tc>
              </a:tr>
              <a:tr h="5804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073763"/>
                          </a:solidFill>
                        </a:rPr>
                        <a:t>12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6D8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073763"/>
                          </a:solidFill>
                        </a:rPr>
                        <a:t>User Acceptance Test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073763"/>
                          </a:solidFill>
                        </a:rPr>
                        <a:t>Dawn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6D8E9"/>
                    </a:solidFill>
                  </a:tcPr>
                </a:tc>
              </a:tr>
              <a:tr h="5804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073763"/>
                          </a:solidFill>
                        </a:rPr>
                        <a:t>14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3E6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073763"/>
                          </a:solidFill>
                        </a:rPr>
                        <a:t>Final Presentation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D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073763"/>
                          </a:solidFill>
                        </a:rPr>
                        <a:t>Alvin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3E6F8"/>
                    </a:solidFill>
                  </a:tcPr>
                </a:tc>
              </a:tr>
            </a:tbl>
          </a:graphicData>
        </a:graphic>
      </p:graphicFrame>
      <p:sp>
        <p:nvSpPr>
          <p:cNvPr id="60" name="Shape 60"/>
          <p:cNvSpPr/>
          <p:nvPr/>
        </p:nvSpPr>
        <p:spPr>
          <a:xfrm>
            <a:off x="75" y="-10050"/>
            <a:ext cx="9144000" cy="1148699"/>
          </a:xfrm>
          <a:prstGeom prst="rect">
            <a:avLst/>
          </a:prstGeom>
          <a:solidFill>
            <a:srgbClr val="04254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61" name="Shape 61"/>
          <p:cNvSpPr txBox="1"/>
          <p:nvPr>
            <p:ph type="title"/>
          </p:nvPr>
        </p:nvSpPr>
        <p:spPr>
          <a:xfrm>
            <a:off x="457275" y="13560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Important Deadlines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75" y="3814400"/>
            <a:ext cx="9144000" cy="1328999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67" name="Shape 67"/>
          <p:cNvSpPr/>
          <p:nvPr/>
        </p:nvSpPr>
        <p:spPr>
          <a:xfrm>
            <a:off x="0" y="1138650"/>
            <a:ext cx="9144000" cy="267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68" name="Shape 68"/>
          <p:cNvSpPr/>
          <p:nvPr/>
        </p:nvSpPr>
        <p:spPr>
          <a:xfrm>
            <a:off x="75" y="-10050"/>
            <a:ext cx="9144000" cy="1148699"/>
          </a:xfrm>
          <a:prstGeom prst="rect">
            <a:avLst/>
          </a:prstGeom>
          <a:solidFill>
            <a:srgbClr val="1C390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x="457200" y="11705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Planned Schedule</a:t>
            </a:r>
          </a:p>
        </p:txBody>
      </p:sp>
      <p:cxnSp>
        <p:nvCxnSpPr>
          <p:cNvPr id="70" name="Shape 70"/>
          <p:cNvCxnSpPr/>
          <p:nvPr/>
        </p:nvCxnSpPr>
        <p:spPr>
          <a:xfrm>
            <a:off x="846800" y="3151850"/>
            <a:ext cx="72485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1" name="Shape 71"/>
          <p:cNvSpPr/>
          <p:nvPr/>
        </p:nvSpPr>
        <p:spPr>
          <a:xfrm>
            <a:off x="770525" y="2928050"/>
            <a:ext cx="571500" cy="447600"/>
          </a:xfrm>
          <a:prstGeom prst="diamond">
            <a:avLst/>
          </a:prstGeom>
          <a:solidFill>
            <a:srgbClr val="FFFF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-GB"/>
              <a:t>1</a:t>
            </a:r>
          </a:p>
        </p:txBody>
      </p:sp>
      <p:graphicFrame>
        <p:nvGraphicFramePr>
          <p:cNvPr id="72" name="Shape 72"/>
          <p:cNvGraphicFramePr/>
          <p:nvPr/>
        </p:nvGraphicFramePr>
        <p:xfrm>
          <a:off x="141425" y="15761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{73DB887D-11D1-4992-AEC5-894AB1BCECF9}</a:tableStyleId>
              </a:tblPr>
              <a:tblGrid>
                <a:gridCol w="1267200"/>
              </a:tblGrid>
              <a:tr h="11011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100">
                          <a:solidFill>
                            <a:schemeClr val="dk1"/>
                          </a:solidFill>
                        </a:rPr>
                        <a:t>1. Software Designs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Use Case</a:t>
                      </a:r>
                      <a:br>
                        <a:rPr lang="en-GB" sz="900">
                          <a:solidFill>
                            <a:schemeClr val="dk1"/>
                          </a:solidFill>
                        </a:rPr>
                      </a:b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Logical Diagram</a:t>
                      </a:r>
                      <a:br>
                        <a:rPr lang="en-GB" sz="900">
                          <a:solidFill>
                            <a:schemeClr val="dk1"/>
                          </a:solidFill>
                        </a:rPr>
                      </a:b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Class Diagram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GB" sz="900">
                          <a:solidFill>
                            <a:schemeClr val="dk1"/>
                          </a:solidFill>
                        </a:rPr>
                        <a:t>Sequence Diagrams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3" name="Shape 73"/>
          <p:cNvSpPr/>
          <p:nvPr/>
        </p:nvSpPr>
        <p:spPr>
          <a:xfrm>
            <a:off x="2137362" y="2904300"/>
            <a:ext cx="571500" cy="447600"/>
          </a:xfrm>
          <a:prstGeom prst="diamond">
            <a:avLst/>
          </a:prstGeom>
          <a:solidFill>
            <a:srgbClr val="E6913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/>
              <a:t>2</a:t>
            </a:r>
          </a:p>
        </p:txBody>
      </p:sp>
      <p:sp>
        <p:nvSpPr>
          <p:cNvPr id="74" name="Shape 74"/>
          <p:cNvSpPr/>
          <p:nvPr/>
        </p:nvSpPr>
        <p:spPr>
          <a:xfrm>
            <a:off x="3504200" y="2928050"/>
            <a:ext cx="571500" cy="447600"/>
          </a:xfrm>
          <a:prstGeom prst="diamond">
            <a:avLst/>
          </a:prstGeom>
          <a:solidFill>
            <a:srgbClr val="A4C2F4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/>
              <a:t>3</a:t>
            </a:r>
          </a:p>
        </p:txBody>
      </p:sp>
      <p:sp>
        <p:nvSpPr>
          <p:cNvPr id="75" name="Shape 75"/>
          <p:cNvSpPr/>
          <p:nvPr/>
        </p:nvSpPr>
        <p:spPr>
          <a:xfrm>
            <a:off x="4972400" y="2904287"/>
            <a:ext cx="571500" cy="447600"/>
          </a:xfrm>
          <a:prstGeom prst="diamond">
            <a:avLst/>
          </a:prstGeom>
          <a:solidFill>
            <a:srgbClr val="C27BA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/>
              <a:t>4</a:t>
            </a:r>
          </a:p>
        </p:txBody>
      </p:sp>
      <p:sp>
        <p:nvSpPr>
          <p:cNvPr id="76" name="Shape 76"/>
          <p:cNvSpPr/>
          <p:nvPr/>
        </p:nvSpPr>
        <p:spPr>
          <a:xfrm>
            <a:off x="6346362" y="2928050"/>
            <a:ext cx="571500" cy="447600"/>
          </a:xfrm>
          <a:prstGeom prst="diamond">
            <a:avLst/>
          </a:prstGeom>
          <a:solidFill>
            <a:srgbClr val="00FF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-GB"/>
              <a:t>5</a:t>
            </a:r>
          </a:p>
        </p:txBody>
      </p:sp>
      <p:sp>
        <p:nvSpPr>
          <p:cNvPr id="77" name="Shape 77"/>
          <p:cNvSpPr/>
          <p:nvPr/>
        </p:nvSpPr>
        <p:spPr>
          <a:xfrm>
            <a:off x="7807425" y="2928050"/>
            <a:ext cx="571500" cy="447600"/>
          </a:xfrm>
          <a:prstGeom prst="diamond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/>
              <a:t>6</a:t>
            </a:r>
          </a:p>
        </p:txBody>
      </p:sp>
      <p:graphicFrame>
        <p:nvGraphicFramePr>
          <p:cNvPr id="78" name="Shape 78"/>
          <p:cNvGraphicFramePr/>
          <p:nvPr/>
        </p:nvGraphicFramePr>
        <p:xfrm>
          <a:off x="1605700" y="15761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{9431CE14-7095-4462-8B3D-4164ED235DAA}</a:tableStyleId>
              </a:tblPr>
              <a:tblGrid>
                <a:gridCol w="1267200"/>
              </a:tblGrid>
              <a:tr h="11011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10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b="1" lang="en-GB" sz="1100">
                          <a:solidFill>
                            <a:srgbClr val="0000FF"/>
                          </a:solidFill>
                        </a:rPr>
                        <a:t>Login </a:t>
                      </a:r>
                      <a:r>
                        <a:rPr b="1" lang="en-GB" sz="1100">
                          <a:solidFill>
                            <a:schemeClr val="dk1"/>
                          </a:solidFill>
                        </a:rPr>
                        <a:t>&amp; </a:t>
                      </a:r>
                      <a:r>
                        <a:rPr b="1" lang="en-GB" sz="1100">
                          <a:solidFill>
                            <a:schemeClr val="accent4"/>
                          </a:solidFill>
                        </a:rPr>
                        <a:t>Bootstrap Function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79" name="Shape 79"/>
          <p:cNvSpPr txBox="1"/>
          <p:nvPr/>
        </p:nvSpPr>
        <p:spPr>
          <a:xfrm>
            <a:off x="2497625" y="3814400"/>
            <a:ext cx="4368900" cy="114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-GB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Iterations 2 to 6</a:t>
            </a:r>
          </a:p>
          <a:p>
            <a:pPr indent="-292100" lvl="0" marL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Char char="-"/>
            </a:pPr>
            <a:r>
              <a:rPr lang="en-GB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 Functions’ Logic, CRUD and User Interface</a:t>
            </a:r>
          </a:p>
          <a:p>
            <a:pPr indent="-292100" lvl="0" marL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Char char="-"/>
            </a:pPr>
            <a:r>
              <a:rPr lang="en-GB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Design Test Case</a:t>
            </a:r>
          </a:p>
          <a:p>
            <a:pPr indent="-292100" lvl="0" marL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Char char="-"/>
            </a:pPr>
            <a:r>
              <a:rPr lang="en-GB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 UAT</a:t>
            </a:r>
          </a:p>
          <a:p>
            <a:pPr indent="-292100" lvl="0" marL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Char char="-"/>
            </a:pPr>
            <a:r>
              <a:rPr lang="en-GB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Make relevant changes to design diagrams</a:t>
            </a:r>
          </a:p>
          <a:p>
            <a:pPr indent="-292100" lvl="0" marL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Char char="-"/>
            </a:pPr>
            <a:r>
              <a:rPr lang="en-GB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Update members on changes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80" name="Shape 80"/>
          <p:cNvGraphicFramePr/>
          <p:nvPr/>
        </p:nvGraphicFramePr>
        <p:xfrm>
          <a:off x="3069975" y="157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{A4E8C08A-57F0-4A5D-A905-1D9BA9935F50}</a:tableStyleId>
              </a:tblPr>
              <a:tblGrid>
                <a:gridCol w="1267200"/>
              </a:tblGrid>
              <a:tr h="11011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100">
                          <a:solidFill>
                            <a:schemeClr val="dk1"/>
                          </a:solidFill>
                        </a:rPr>
                        <a:t>3. </a:t>
                      </a:r>
                      <a:r>
                        <a:rPr b="1" lang="en-GB" sz="1100">
                          <a:solidFill>
                            <a:srgbClr val="0000FF"/>
                          </a:solidFill>
                        </a:rPr>
                        <a:t>Basic App Usage Report Function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1" name="Shape 81"/>
          <p:cNvGraphicFramePr/>
          <p:nvPr/>
        </p:nvGraphicFramePr>
        <p:xfrm>
          <a:off x="4534250" y="157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{A6BF752F-9E63-4A21-80DC-D480600BCE86}</a:tableStyleId>
              </a:tblPr>
              <a:tblGrid>
                <a:gridCol w="1267200"/>
              </a:tblGrid>
              <a:tr h="11011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100">
                          <a:solidFill>
                            <a:schemeClr val="dk1"/>
                          </a:solidFill>
                        </a:rPr>
                        <a:t>4. </a:t>
                      </a:r>
                      <a:r>
                        <a:rPr b="1" lang="en-GB" sz="1100">
                          <a:solidFill>
                            <a:srgbClr val="0000FF"/>
                          </a:solidFill>
                        </a:rPr>
                        <a:t>Top-k App Usage Report Function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2" name="Shape 82"/>
          <p:cNvGraphicFramePr/>
          <p:nvPr/>
        </p:nvGraphicFramePr>
        <p:xfrm>
          <a:off x="5998525" y="157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{3AC2F066-32B5-4B8C-9491-7097E918A805}</a:tableStyleId>
              </a:tblPr>
              <a:tblGrid>
                <a:gridCol w="1267200"/>
              </a:tblGrid>
              <a:tr h="11011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100">
                          <a:solidFill>
                            <a:schemeClr val="accent3"/>
                          </a:solidFill>
                        </a:rPr>
                        <a:t>5. Smartphone Usage Heatmap Function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3" name="Shape 83"/>
          <p:cNvGraphicFramePr/>
          <p:nvPr/>
        </p:nvGraphicFramePr>
        <p:xfrm>
          <a:off x="7462800" y="157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{7ABB9BB4-5C22-4903-944E-CC604599DD42}</a:tableStyleId>
              </a:tblPr>
              <a:tblGrid>
                <a:gridCol w="1267200"/>
              </a:tblGrid>
              <a:tr h="11011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100">
                          <a:solidFill>
                            <a:schemeClr val="accent3"/>
                          </a:solidFill>
                        </a:rPr>
                        <a:t>6. Social Activeness Report Function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4" name="Shape 84"/>
          <p:cNvSpPr txBox="1"/>
          <p:nvPr/>
        </p:nvSpPr>
        <p:spPr>
          <a:xfrm>
            <a:off x="575225" y="3355100"/>
            <a:ext cx="8154900" cy="53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b="1" lang="en-GB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-GB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14 Sep- 21Sep                             21 Sep - 01 Oct      	                    01 Oct - 12 Oct	                      12 Oct - 22 Oct                           22 Oct - 28 Oct                              28 Oct - 3 Nov          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332225" y="1177675"/>
            <a:ext cx="2629199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-GB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Current                 </a:t>
            </a: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Upcoming</a:t>
            </a: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 b="56016" l="51632" r="0" t="0"/>
          <a:stretch/>
        </p:blipFill>
        <p:spPr>
          <a:xfrm>
            <a:off x="7682564" y="3814575"/>
            <a:ext cx="1461508" cy="13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 rotWithShape="1">
          <a:blip r:embed="rId4">
            <a:alphaModFix/>
          </a:blip>
          <a:srcRect b="53733" l="0" r="47780" t="0"/>
          <a:stretch/>
        </p:blipFill>
        <p:spPr>
          <a:xfrm>
            <a:off x="75" y="3814575"/>
            <a:ext cx="1499958" cy="132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75" y="-10050"/>
            <a:ext cx="9144000" cy="1148699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457200" y="13560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Role Rotation Plan</a:t>
            </a:r>
          </a:p>
        </p:txBody>
      </p:sp>
      <p:graphicFrame>
        <p:nvGraphicFramePr>
          <p:cNvPr id="94" name="Shape 94"/>
          <p:cNvGraphicFramePr/>
          <p:nvPr/>
        </p:nvGraphicFramePr>
        <p:xfrm>
          <a:off x="0" y="113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{A561FA74-4A25-4B3F-A1EF-045CE2CA4BE1}</a:tableStyleId>
              </a:tblPr>
              <a:tblGrid>
                <a:gridCol w="1032350"/>
                <a:gridCol w="1376100"/>
                <a:gridCol w="1337900"/>
                <a:gridCol w="1770825"/>
                <a:gridCol w="1770875"/>
                <a:gridCol w="1860000"/>
              </a:tblGrid>
              <a:tr h="8182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Iteration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C113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Project Manager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5B0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Secretary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Pair 1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Pair 2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17397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Pair 3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73763"/>
                    </a:solidFill>
                  </a:tcPr>
                </a:tc>
              </a:tr>
              <a:tr h="5334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solidFill>
                            <a:srgbClr val="F3F3F3"/>
                          </a:solidFill>
                        </a:rPr>
                        <a:t>1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8F215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Brendon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3B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Zack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9D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Lin &amp; Teresa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BECF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Dawn &amp; Brendon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8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Zack &amp; Alvin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DFF"/>
                    </a:solidFill>
                  </a:tcPr>
                </a:tc>
              </a:tr>
              <a:tr h="5334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solidFill>
                            <a:srgbClr val="F3F3F3"/>
                          </a:solidFill>
                        </a:rPr>
                        <a:t>2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Teresa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Brendon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Brendon &amp; Lin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Zack &amp; Teresa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Dawn &amp; Alvin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5334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solidFill>
                            <a:srgbClr val="F3F3F3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8F215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Zack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3B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Dawn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9D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Zack &amp; Alvin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BECF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Lin &amp; Dawn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8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Teresa &amp; Brendon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DFF"/>
                    </a:solidFill>
                  </a:tcPr>
                </a:tc>
              </a:tr>
              <a:tr h="5334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solidFill>
                            <a:srgbClr val="F3F3F3"/>
                          </a:solidFill>
                        </a:rPr>
                        <a:t>4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Lin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Teresa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Dawn &amp; Teresa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Brendon &amp; Zack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Lin &amp; Alvin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5334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solidFill>
                            <a:srgbClr val="F3F3F3"/>
                          </a:solidFill>
                        </a:rPr>
                        <a:t>5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8F215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Dawn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3B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Alvin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9D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Dawn &amp; Zack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BECF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Brendon &amp; Lin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8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Teresa &amp; Alvin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DFF"/>
                    </a:solidFill>
                  </a:tcPr>
                </a:tc>
              </a:tr>
              <a:tr h="5334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>
                          <a:solidFill>
                            <a:srgbClr val="F3F3F3"/>
                          </a:solidFill>
                        </a:rPr>
                        <a:t>6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Alvin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Lin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Lin &amp; Zack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Brendon &amp; Alvin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/>
                        <a:t>Dawn &amp; Teresa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95" name="Shape 95"/>
          <p:cNvSpPr/>
          <p:nvPr/>
        </p:nvSpPr>
        <p:spPr>
          <a:xfrm>
            <a:off x="7290837" y="-10050"/>
            <a:ext cx="1855800" cy="1148699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 b="8692" l="0" r="0" t="0"/>
          <a:stretch/>
        </p:blipFill>
        <p:spPr>
          <a:xfrm>
            <a:off x="7584200" y="-15075"/>
            <a:ext cx="1269074" cy="1158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0" y="1139380"/>
            <a:ext cx="9144000" cy="4004099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75" y="-10050"/>
            <a:ext cx="9144000" cy="1148699"/>
          </a:xfrm>
          <a:prstGeom prst="rect">
            <a:avLst/>
          </a:prstGeom>
          <a:solidFill>
            <a:srgbClr val="66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03" name="Shape 103"/>
          <p:cNvSpPr txBox="1"/>
          <p:nvPr>
            <p:ph type="title"/>
          </p:nvPr>
        </p:nvSpPr>
        <p:spPr>
          <a:xfrm>
            <a:off x="457275" y="13560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Critical Path</a:t>
            </a:r>
          </a:p>
        </p:txBody>
      </p:sp>
      <p:sp>
        <p:nvSpPr>
          <p:cNvPr id="104" name="Shape 104"/>
          <p:cNvSpPr/>
          <p:nvPr/>
        </p:nvSpPr>
        <p:spPr>
          <a:xfrm>
            <a:off x="309850" y="2466950"/>
            <a:ext cx="1799700" cy="493199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GB" sz="1200">
                <a:latin typeface="Proxima Nova"/>
                <a:ea typeface="Proxima Nova"/>
                <a:cs typeface="Proxima Nova"/>
                <a:sym typeface="Proxima Nova"/>
              </a:rPr>
              <a:t>Use Case Diagram</a:t>
            </a:r>
            <a:br>
              <a:rPr lang="en-GB" sz="12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GB" sz="1100">
                <a:latin typeface="Proxima Nova"/>
                <a:ea typeface="Proxima Nova"/>
                <a:cs typeface="Proxima Nova"/>
                <a:sym typeface="Proxima Nova"/>
              </a:rPr>
              <a:t>(1 day)</a:t>
            </a:r>
          </a:p>
        </p:txBody>
      </p:sp>
      <p:sp>
        <p:nvSpPr>
          <p:cNvPr id="105" name="Shape 105"/>
          <p:cNvSpPr/>
          <p:nvPr/>
        </p:nvSpPr>
        <p:spPr>
          <a:xfrm>
            <a:off x="309850" y="3243500"/>
            <a:ext cx="1799700" cy="575699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-GB" sz="1200">
                <a:latin typeface="Proxima Nova"/>
                <a:ea typeface="Proxima Nova"/>
                <a:cs typeface="Proxima Nova"/>
                <a:sym typeface="Proxima Nova"/>
              </a:rPr>
              <a:t>Logical Diagram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 sz="1100">
                <a:latin typeface="Proxima Nova"/>
                <a:ea typeface="Proxima Nova"/>
                <a:cs typeface="Proxima Nova"/>
                <a:sym typeface="Proxima Nova"/>
              </a:rPr>
              <a:t>(1 day)</a:t>
            </a:r>
          </a:p>
        </p:txBody>
      </p:sp>
      <p:sp>
        <p:nvSpPr>
          <p:cNvPr id="106" name="Shape 106"/>
          <p:cNvSpPr/>
          <p:nvPr/>
        </p:nvSpPr>
        <p:spPr>
          <a:xfrm>
            <a:off x="2855875" y="1969150"/>
            <a:ext cx="1574400" cy="6216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Basic App Report, </a:t>
            </a:r>
            <a:r>
              <a:rPr lang="en-GB" sz="1200">
                <a:latin typeface="Proxima Nova"/>
                <a:ea typeface="Proxima Nova"/>
                <a:cs typeface="Proxima Nova"/>
                <a:sym typeface="Proxima Nova"/>
              </a:rPr>
              <a:t>Sequence Diagram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 sz="1100">
                <a:latin typeface="Proxima Nova"/>
                <a:ea typeface="Proxima Nova"/>
                <a:cs typeface="Proxima Nova"/>
                <a:sym typeface="Proxima Nova"/>
              </a:rPr>
              <a:t>(3 days)</a:t>
            </a:r>
          </a:p>
        </p:txBody>
      </p:sp>
      <p:sp>
        <p:nvSpPr>
          <p:cNvPr id="107" name="Shape 107"/>
          <p:cNvSpPr/>
          <p:nvPr/>
        </p:nvSpPr>
        <p:spPr>
          <a:xfrm>
            <a:off x="5051275" y="2750300"/>
            <a:ext cx="1574400" cy="493199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-GB" sz="1200">
                <a:latin typeface="Proxima Nova"/>
                <a:ea typeface="Proxima Nova"/>
                <a:cs typeface="Proxima Nova"/>
                <a:sym typeface="Proxima Nova"/>
              </a:rPr>
              <a:t>Class Diagram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 sz="1100">
                <a:latin typeface="Proxima Nova"/>
                <a:ea typeface="Proxima Nova"/>
                <a:cs typeface="Proxima Nova"/>
                <a:sym typeface="Proxima Nova"/>
              </a:rPr>
              <a:t>(1 day)</a:t>
            </a:r>
          </a:p>
        </p:txBody>
      </p:sp>
      <p:sp>
        <p:nvSpPr>
          <p:cNvPr id="108" name="Shape 108"/>
          <p:cNvSpPr/>
          <p:nvPr/>
        </p:nvSpPr>
        <p:spPr>
          <a:xfrm>
            <a:off x="6858375" y="1551900"/>
            <a:ext cx="1799700" cy="621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latin typeface="Proxima Nova"/>
                <a:ea typeface="Proxima Nova"/>
                <a:cs typeface="Proxima Nova"/>
                <a:sym typeface="Proxima Nova"/>
              </a:rPr>
              <a:t>Prepare slides for Supervisor Meeting 1 </a:t>
            </a:r>
            <a:r>
              <a:rPr lang="en-GB" sz="1100">
                <a:latin typeface="Proxima Nova"/>
                <a:ea typeface="Proxima Nova"/>
                <a:cs typeface="Proxima Nova"/>
                <a:sym typeface="Proxima Nova"/>
              </a:rPr>
              <a:t>(3 days)</a:t>
            </a:r>
          </a:p>
        </p:txBody>
      </p:sp>
      <p:sp>
        <p:nvSpPr>
          <p:cNvPr id="109" name="Shape 109"/>
          <p:cNvSpPr/>
          <p:nvPr/>
        </p:nvSpPr>
        <p:spPr>
          <a:xfrm>
            <a:off x="2855875" y="3648925"/>
            <a:ext cx="1574400" cy="62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latin typeface="Proxima Nova"/>
                <a:ea typeface="Proxima Nova"/>
                <a:cs typeface="Proxima Nova"/>
                <a:sym typeface="Proxima Nova"/>
              </a:rPr>
              <a:t>Other Sequence Diagrams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 sz="1100">
                <a:latin typeface="Proxima Nova"/>
                <a:ea typeface="Proxima Nova"/>
                <a:cs typeface="Proxima Nova"/>
                <a:sym typeface="Proxima Nova"/>
              </a:rPr>
              <a:t>(2 days)</a:t>
            </a:r>
          </a:p>
        </p:txBody>
      </p:sp>
      <p:sp>
        <p:nvSpPr>
          <p:cNvPr id="110" name="Shape 110"/>
          <p:cNvSpPr/>
          <p:nvPr/>
        </p:nvSpPr>
        <p:spPr>
          <a:xfrm>
            <a:off x="6730125" y="3775550"/>
            <a:ext cx="2056200" cy="9081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Going through diagrams and standardize naming convention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 sz="1100">
                <a:latin typeface="Proxima Nova"/>
                <a:ea typeface="Proxima Nova"/>
                <a:cs typeface="Proxima Nova"/>
                <a:sym typeface="Proxima Nova"/>
              </a:rPr>
              <a:t>(2 days)</a:t>
            </a:r>
          </a:p>
        </p:txBody>
      </p:sp>
      <p:cxnSp>
        <p:nvCxnSpPr>
          <p:cNvPr id="111" name="Shape 111"/>
          <p:cNvCxnSpPr>
            <a:stCxn id="109" idx="1"/>
            <a:endCxn id="105" idx="3"/>
          </p:cNvCxnSpPr>
          <p:nvPr/>
        </p:nvCxnSpPr>
        <p:spPr>
          <a:xfrm rot="10800000">
            <a:off x="2109475" y="3531325"/>
            <a:ext cx="746400" cy="4284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2" name="Shape 112"/>
          <p:cNvCxnSpPr>
            <a:stCxn id="104" idx="3"/>
            <a:endCxn id="106" idx="1"/>
          </p:cNvCxnSpPr>
          <p:nvPr/>
        </p:nvCxnSpPr>
        <p:spPr>
          <a:xfrm flipH="1" rot="10800000">
            <a:off x="2109550" y="2280049"/>
            <a:ext cx="746400" cy="4335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3" name="Shape 113"/>
          <p:cNvCxnSpPr>
            <a:stCxn id="104" idx="3"/>
            <a:endCxn id="109" idx="1"/>
          </p:cNvCxnSpPr>
          <p:nvPr/>
        </p:nvCxnSpPr>
        <p:spPr>
          <a:xfrm>
            <a:off x="2109550" y="2713549"/>
            <a:ext cx="746400" cy="1246199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" name="Shape 114"/>
          <p:cNvCxnSpPr>
            <a:stCxn id="105" idx="3"/>
            <a:endCxn id="106" idx="1"/>
          </p:cNvCxnSpPr>
          <p:nvPr/>
        </p:nvCxnSpPr>
        <p:spPr>
          <a:xfrm flipH="1" rot="10800000">
            <a:off x="2109550" y="2280050"/>
            <a:ext cx="746400" cy="12513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5" name="Shape 115"/>
          <p:cNvCxnSpPr>
            <a:stCxn id="109" idx="3"/>
            <a:endCxn id="107" idx="1"/>
          </p:cNvCxnSpPr>
          <p:nvPr/>
        </p:nvCxnSpPr>
        <p:spPr>
          <a:xfrm flipH="1" rot="10800000">
            <a:off x="4430275" y="2997025"/>
            <a:ext cx="621000" cy="962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6" name="Shape 116"/>
          <p:cNvCxnSpPr>
            <a:stCxn id="117" idx="0"/>
            <a:endCxn id="108" idx="2"/>
          </p:cNvCxnSpPr>
          <p:nvPr/>
        </p:nvCxnSpPr>
        <p:spPr>
          <a:xfrm rot="-5400000">
            <a:off x="7627725" y="2303575"/>
            <a:ext cx="261000" cy="600"/>
          </a:xfrm>
          <a:prstGeom prst="bentConnector3">
            <a:avLst>
              <a:gd fmla="val 49976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8" name="Shape 118"/>
          <p:cNvCxnSpPr>
            <a:stCxn id="117" idx="2"/>
            <a:endCxn id="110" idx="0"/>
          </p:cNvCxnSpPr>
          <p:nvPr/>
        </p:nvCxnSpPr>
        <p:spPr>
          <a:xfrm flipH="1" rot="-5400000">
            <a:off x="7627725" y="3644875"/>
            <a:ext cx="261000" cy="600"/>
          </a:xfrm>
          <a:prstGeom prst="bentConnector3">
            <a:avLst>
              <a:gd fmla="val 49976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9" name="Shape 119"/>
          <p:cNvCxnSpPr>
            <a:stCxn id="106" idx="3"/>
            <a:endCxn id="107" idx="1"/>
          </p:cNvCxnSpPr>
          <p:nvPr/>
        </p:nvCxnSpPr>
        <p:spPr>
          <a:xfrm>
            <a:off x="4430275" y="2279950"/>
            <a:ext cx="621000" cy="717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" name="Shape 117"/>
          <p:cNvSpPr/>
          <p:nvPr/>
        </p:nvSpPr>
        <p:spPr>
          <a:xfrm>
            <a:off x="6970725" y="2434375"/>
            <a:ext cx="1574400" cy="1080300"/>
          </a:xfrm>
          <a:prstGeom prst="diamond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GB" sz="1100">
                <a:latin typeface="Proxima Nova"/>
                <a:ea typeface="Proxima Nova"/>
                <a:cs typeface="Proxima Nova"/>
                <a:sym typeface="Proxima Nova"/>
              </a:rPr>
              <a:t>All diagrams are done</a:t>
            </a:r>
          </a:p>
        </p:txBody>
      </p:sp>
      <p:cxnSp>
        <p:nvCxnSpPr>
          <p:cNvPr id="120" name="Shape 120"/>
          <p:cNvCxnSpPr>
            <a:stCxn id="107" idx="3"/>
            <a:endCxn id="117" idx="1"/>
          </p:cNvCxnSpPr>
          <p:nvPr/>
        </p:nvCxnSpPr>
        <p:spPr>
          <a:xfrm flipH="1" rot="10800000">
            <a:off x="6625675" y="2974399"/>
            <a:ext cx="345000" cy="2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1" name="Shape 121"/>
          <p:cNvCxnSpPr>
            <a:stCxn id="104" idx="3"/>
          </p:cNvCxnSpPr>
          <p:nvPr/>
        </p:nvCxnSpPr>
        <p:spPr>
          <a:xfrm>
            <a:off x="2109550" y="2713549"/>
            <a:ext cx="388200" cy="1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8525" y="135600"/>
            <a:ext cx="857400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-10050"/>
            <a:ext cx="9144000" cy="119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28" name="Shape 128"/>
          <p:cNvSpPr txBox="1"/>
          <p:nvPr>
            <p:ph type="title"/>
          </p:nvPr>
        </p:nvSpPr>
        <p:spPr>
          <a:xfrm>
            <a:off x="253900" y="13560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Iteration 1 Breakdown &amp; Progress</a:t>
            </a:r>
          </a:p>
        </p:txBody>
      </p:sp>
      <p:graphicFrame>
        <p:nvGraphicFramePr>
          <p:cNvPr id="129" name="Shape 129"/>
          <p:cNvGraphicFramePr/>
          <p:nvPr/>
        </p:nvGraphicFramePr>
        <p:xfrm>
          <a:off x="75" y="113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{6CD86EB4-7211-45D8-9340-1A08B3C88DF1}</a:tableStyleId>
              </a:tblPr>
              <a:tblGrid>
                <a:gridCol w="3170550"/>
                <a:gridCol w="1791175"/>
                <a:gridCol w="1901325"/>
                <a:gridCol w="2287675"/>
              </a:tblGrid>
              <a:tr h="52105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Task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C384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Progress Status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B303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Member Involved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C384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Remarks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B3039"/>
                    </a:solidFill>
                  </a:tcPr>
                </a:tc>
              </a:tr>
              <a:tr h="3835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sz="1100">
                          <a:solidFill>
                            <a:srgbClr val="F3F3F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Use case diagram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C71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100%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3D2D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Everyone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EDEE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3D2D5"/>
                    </a:solidFill>
                  </a:tcPr>
                </a:tc>
              </a:tr>
              <a:tr h="3835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sz="1100">
                          <a:solidFill>
                            <a:srgbClr val="F3F3F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Logical diagram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100%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Everyone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9E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E0E3"/>
                    </a:solidFill>
                  </a:tcPr>
                </a:tc>
              </a:tr>
              <a:tr h="55785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GB" sz="1100">
                          <a:solidFill>
                            <a:srgbClr val="F3F3F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Class diagram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C71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40%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3D2D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Everyone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EDEE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ontroller classes not included intentionally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3D2D5"/>
                    </a:solidFill>
                  </a:tcPr>
                </a:tc>
              </a:tr>
              <a:tr h="39030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 sz="1100">
                          <a:solidFill>
                            <a:srgbClr val="F3F3F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Login &amp; Bootstrap SD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100%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Lin, Teresa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9E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E0E3"/>
                    </a:solidFill>
                  </a:tcPr>
                </a:tc>
              </a:tr>
              <a:tr h="55785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 sz="1100">
                          <a:solidFill>
                            <a:srgbClr val="F3F3F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Basic app report &amp; Social activeness SD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C71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70%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3D2D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Alvin, Zack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EDEE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Unsure if SD is correct. Will be confirmed upon coding.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3D2D5"/>
                    </a:solidFill>
                  </a:tcPr>
                </a:tc>
              </a:tr>
              <a:tr h="425325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 sz="1100">
                          <a:solidFill>
                            <a:srgbClr val="F3F3F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Top-k report, Delete Location Data &amp; Smartphone overuse report SD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100%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Brendon, Dawn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9E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E0E3"/>
                    </a:solidFill>
                  </a:tcPr>
                </a:tc>
              </a:tr>
              <a:tr h="39030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 sz="1100">
                          <a:solidFill>
                            <a:srgbClr val="F3F3F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Smartphone usage heatmap SD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C71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100%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3D2D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Alvin, Zack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EDEE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3D2D5"/>
                    </a:solidFill>
                  </a:tcPr>
                </a:tc>
              </a:tr>
              <a:tr h="390300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GB" sz="1100">
                          <a:solidFill>
                            <a:srgbClr val="F3F3F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Prepare slides for Supervisor Meeting 1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5818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100%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Brendon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9E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76A5A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b="15748" l="12095" r="12216" t="24574"/>
          <a:stretch/>
        </p:blipFill>
        <p:spPr>
          <a:xfrm>
            <a:off x="7755950" y="53125"/>
            <a:ext cx="1296575" cy="10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75" y="-10050"/>
            <a:ext cx="9144000" cy="1148699"/>
          </a:xfrm>
          <a:prstGeom prst="rect">
            <a:avLst/>
          </a:prstGeom>
          <a:solidFill>
            <a:srgbClr val="582E0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36" name="Shape 136"/>
          <p:cNvSpPr txBox="1"/>
          <p:nvPr>
            <p:ph type="title"/>
          </p:nvPr>
        </p:nvSpPr>
        <p:spPr>
          <a:xfrm>
            <a:off x="457275" y="13560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Schedule Metrics (Iteration 1)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2985350" y="2204825"/>
            <a:ext cx="3240599" cy="67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÷                       =</a:t>
            </a:r>
          </a:p>
        </p:txBody>
      </p:sp>
      <p:sp>
        <p:nvSpPr>
          <p:cNvPr id="138" name="Shape 138"/>
          <p:cNvSpPr/>
          <p:nvPr/>
        </p:nvSpPr>
        <p:spPr>
          <a:xfrm>
            <a:off x="1135150" y="1693475"/>
            <a:ext cx="1694699" cy="1694699"/>
          </a:xfrm>
          <a:prstGeom prst="ellipse">
            <a:avLst/>
          </a:prstGeom>
          <a:solidFill>
            <a:srgbClr val="F6B26B"/>
          </a:solidFill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Estimated hours</a:t>
            </a:r>
          </a:p>
          <a:p>
            <a:pPr algn="ctr">
              <a:spcBef>
                <a:spcPts val="0"/>
              </a:spcBef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32</a:t>
            </a:r>
          </a:p>
        </p:txBody>
      </p:sp>
      <p:sp>
        <p:nvSpPr>
          <p:cNvPr id="139" name="Shape 139"/>
          <p:cNvSpPr/>
          <p:nvPr/>
        </p:nvSpPr>
        <p:spPr>
          <a:xfrm>
            <a:off x="3540725" y="1693475"/>
            <a:ext cx="1694699" cy="1694699"/>
          </a:xfrm>
          <a:prstGeom prst="ellipse">
            <a:avLst/>
          </a:prstGeom>
          <a:solidFill>
            <a:srgbClr val="FFD966"/>
          </a:solidFill>
          <a:ln cap="flat" cmpd="sng" w="19050">
            <a:solidFill>
              <a:srgbClr val="F6B26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Actual hours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35.1</a:t>
            </a:r>
          </a:p>
        </p:txBody>
      </p:sp>
      <p:sp>
        <p:nvSpPr>
          <p:cNvPr id="140" name="Shape 140"/>
          <p:cNvSpPr/>
          <p:nvPr/>
        </p:nvSpPr>
        <p:spPr>
          <a:xfrm>
            <a:off x="6314125" y="1693475"/>
            <a:ext cx="1694699" cy="1694699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Metrics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0.91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3626100" y="4000500"/>
            <a:ext cx="1891799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Deviation (Day) = 0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